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80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8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9" r:id="rId2"/>
    <p:sldId id="447" r:id="rId3"/>
    <p:sldId id="473" r:id="rId4"/>
    <p:sldId id="496" r:id="rId5"/>
    <p:sldId id="501" r:id="rId6"/>
    <p:sldId id="488" r:id="rId7"/>
    <p:sldId id="490" r:id="rId8"/>
    <p:sldId id="502" r:id="rId9"/>
    <p:sldId id="505" r:id="rId10"/>
    <p:sldId id="506" r:id="rId11"/>
    <p:sldId id="465" r:id="rId12"/>
    <p:sldId id="445" r:id="rId13"/>
    <p:sldId id="508" r:id="rId14"/>
    <p:sldId id="509" r:id="rId15"/>
    <p:sldId id="503" r:id="rId16"/>
    <p:sldId id="510" r:id="rId17"/>
    <p:sldId id="504" r:id="rId18"/>
    <p:sldId id="507" r:id="rId19"/>
    <p:sldId id="446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標楷體" panose="03000509000000000000" pitchFamily="65" charset="-120"/>
      <p:regular r:id="rId2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BA42136-1FDA-4237-98A7-5C4D60C9E1AE}">
          <p14:sldIdLst>
            <p14:sldId id="269"/>
            <p14:sldId id="447"/>
          </p14:sldIdLst>
        </p14:section>
        <p14:section name="Intro" id="{1589B37D-5EC4-4997-A0CC-3EAD36175BEE}">
          <p14:sldIdLst>
            <p14:sldId id="473"/>
            <p14:sldId id="496"/>
            <p14:sldId id="501"/>
          </p14:sldIdLst>
        </p14:section>
        <p14:section name="Realted Work" id="{7E678A0D-34FE-45C2-A2C4-4F5F2FDDEF8A}">
          <p14:sldIdLst>
            <p14:sldId id="488"/>
            <p14:sldId id="490"/>
            <p14:sldId id="502"/>
            <p14:sldId id="505"/>
          </p14:sldIdLst>
        </p14:section>
        <p14:section name="Proposed Method" id="{393ECE32-DEEC-4CB9-95AA-3942F9ED56BE}">
          <p14:sldIdLst>
            <p14:sldId id="506"/>
            <p14:sldId id="465"/>
          </p14:sldIdLst>
        </p14:section>
        <p14:section name="Experiment Results" id="{A861C974-1B6E-4BB9-8F36-012A39096B0C}">
          <p14:sldIdLst>
            <p14:sldId id="445"/>
            <p14:sldId id="508"/>
            <p14:sldId id="509"/>
            <p14:sldId id="503"/>
            <p14:sldId id="510"/>
            <p14:sldId id="504"/>
            <p14:sldId id="507"/>
            <p14:sldId id="4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C87F6-4223-4C90-A562-20AC802DFC38}" v="36" dt="2023-06-12T06:00:56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82473" autoAdjust="0"/>
  </p:normalViewPr>
  <p:slideViewPr>
    <p:cSldViewPr snapToGrid="0">
      <p:cViewPr varScale="1">
        <p:scale>
          <a:sx n="63" d="100"/>
          <a:sy n="63" d="100"/>
        </p:scale>
        <p:origin x="180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234"/>
    </p:cViewPr>
  </p:sorterViewPr>
  <p:notesViewPr>
    <p:cSldViewPr snapToGrid="0">
      <p:cViewPr varScale="1">
        <p:scale>
          <a:sx n="82" d="100"/>
          <a:sy n="82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BAB8143-8363-7F49-F166-0E16D7BC37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A58E494-8A6B-B06D-8528-AC25176E11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42ADD-F4FF-44AA-867B-1FDDC3E4680A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19ACB4-4303-3A87-9102-6BBE97A32E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B067CC-9CC3-C479-B1D7-924E947CA9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30A9-2700-4033-8536-22EDC8399F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906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AFC26-5638-4131-B1E4-2D9325784350}" type="datetimeFigureOut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32FF-A322-4784-8CD5-3685D19D1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036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8B8D8-9321-4276-8D13-F661902939D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6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322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8B8D8-9321-4276-8D13-F661902939D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06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958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4025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SNN</a:t>
            </a:r>
            <a:r>
              <a:rPr lang="zh-TW" altLang="en-US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：</a:t>
            </a:r>
            <a:endParaRPr lang="en-US" altLang="zh-TW" sz="1800" b="0" i="0" u="none" strike="noStrike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[Discrete]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When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the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input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reaches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threshold,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neurons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generate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spikes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and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transmit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messages.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altLang="zh-TW" sz="1800" b="0" i="0" u="none" strike="noStrike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CNN</a:t>
            </a:r>
            <a:r>
              <a:rPr lang="zh-TW" altLang="en-US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：</a:t>
            </a:r>
            <a:endParaRPr lang="en-US" altLang="zh-TW" sz="1800" b="0" i="0" u="none" strike="noStrike" kern="1200" baseline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[Continuous]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Processed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and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transformed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through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convolutional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layers,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fully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</a:t>
            </a:r>
            <a:r>
              <a:rPr lang="zh-TW" altLang="zh-TW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onnected layers, etc.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35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19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61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86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98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2234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670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32FF-A322-4784-8CD5-3685D19D1D9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6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29194B-5DB7-4203-AB12-98C9362A4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35AC22-F401-4D7F-AFF7-4FC8F745F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334229-BC47-49D2-BE09-AD66781B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D34B4-8F86-4212-A6C4-6B03E76C1E68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18CB2-4C5E-4D6A-A65B-0340E413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ACD7EA-E01D-43E4-8395-29CBDC7C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01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09FF2-B002-4177-A186-756BD4AA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C33650-B6CA-44B5-86C1-6FA20A22F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CC3852-3F89-4349-AFE2-15201942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8E51-85E5-4CB9-9E69-E375C2C0C0CB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9C36E7-1212-472B-8E5A-1A816D80B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1C6FC0-ED04-4CA8-A242-454F6573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14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940289-99E8-4B84-9654-77EA038BE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9C071D-52B9-404D-B4DE-C0A4326EB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C024A-E185-4E45-BF0A-26D7E715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1AFE-9F16-4578-B185-99D14B267DF3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DE1E7D-D71F-4E32-AF1E-F36890FF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7B6CAC9-0924-4589-9BE8-2A905D3B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1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96883-4F76-4D02-9AA8-08296F91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B0CBE8-A4B7-407C-8BBF-C76B709A8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75BC10-D8CC-4942-8FB4-B91BF84F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2E1B-A0BF-4851-8721-DA16D57F9199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F2C8F7-9F4F-435A-BD8B-13FCB315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3695A2-5731-45CC-AFBA-07F5D4A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2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BDD685-373E-49D1-B752-F606B73D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5FD167-6D83-4B3D-854C-8C0EA1DB1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C6C9F8-4F26-486B-A27B-D4435EDF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B57B-79E8-4672-A22F-979361846549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C76472-2C60-4E53-9285-B5A0F23C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F6678E-535D-45DE-909C-9ABDDB52F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87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09CB2-3DAE-4C57-A6A6-3A393BB2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C75B19-96DB-4FC2-9DD7-7295A27AD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D4BF174-85F4-439A-918F-ECE77BAE2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D180F36-9AA1-44BC-842C-8D10CEFF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91F3-D8E5-43B6-B1C5-22948F8B7FA4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C8760D-0D04-447F-9D6C-193C9FD1E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249C2-5DB3-461B-9C39-A2EE78B9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4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AC26E-D1D9-492F-931D-DB4CF583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BCA90A-4B02-4B3A-8C61-E8EE27630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8F297A-F82E-4C8A-A894-CF399E2F0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1E72D04-0F43-4413-AD30-482290D65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15027F-D9FD-43C7-B78C-5D6B3AA2E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2635008-736A-4756-965F-D4A9F441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9623-83AE-4B7B-B0A6-63B785EDF3F5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884D90-F2DB-4AF6-B9BB-033D882E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161332E-A5D3-4614-9A5F-75110154D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72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D06F1-FC5E-461B-B809-E668A100E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AC9F10-126A-492E-85E6-261A8CD7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E3AB-4ECD-41C5-9694-DFC612A77E53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20B71F-429E-4E25-92BE-93A77352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EAA827-17F8-4D25-BE1C-434416A3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99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B4872EA-D109-4A79-BE9A-E0F11252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318C-A49E-463E-AE47-E8994AF7F0C4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B56D02-28F8-47A5-993E-7DF82D6E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F8D402-3978-48AB-B945-1E7E6154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85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165FB0-9C4D-4E4C-9883-E49A49F5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E6D080-C271-45DF-B66F-A5DD62FA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BD50F5-075D-40C1-B62B-87CD98C40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267394C-E6D8-4BB4-A948-2BA1CA88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4FF6E-5DE7-4148-BCCD-3F190CEB48C4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5DF7CF-EBFE-4CC5-9612-7ACBA6D4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3F3971-D382-4920-9CD8-6646F27B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7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B9F84-8E6B-4124-BAE9-23A70C9B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06EADD-175B-481A-A663-F7F98B957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05C43E-5EDC-493E-A61D-5228C287D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CE092B-95BD-4B84-BE30-775B5A44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C8E1-DC07-4C15-A1E9-DBD362D783BD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F1CA65-F213-4057-85D8-6A8DD97D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030605-6AA8-460B-9E71-60CEB5AD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45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62F59A7-E22F-4B0B-AF69-BF259300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C01BDB-5E6A-4678-8E7F-EE7826195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D3B1F4-3472-4292-A437-98FB2B8F8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9587F-C820-4B6F-9E55-38651F959520}" type="datetime1">
              <a:rPr lang="zh-TW" altLang="en-US" smtClean="0"/>
              <a:t>2023/6/14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8A1B4-EEF3-4358-961C-55FC18943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251F89-5C3D-4F31-8FA2-D376F0210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11AD-11A7-47E0-8C20-5D73ABB7EA5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12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slide" Target="slide80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10.png"/><Relationship Id="rId5" Type="http://schemas.openxmlformats.org/officeDocument/2006/relationships/image" Target="../media/image10.png"/><Relationship Id="rId10" Type="http://schemas.openxmlformats.org/officeDocument/2006/relationships/slide" Target="slide11.xml"/><Relationship Id="rId4" Type="http://schemas.openxmlformats.org/officeDocument/2006/relationships/slide" Target="slide30.xml"/><Relationship Id="rId9" Type="http://schemas.openxmlformats.org/officeDocument/2006/relationships/image" Target="../media/image3.png"/><Relationship Id="rId1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3CC210-8F85-4998-AA7A-6D7EE6836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65" y="938615"/>
            <a:ext cx="11773475" cy="2794571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Times New Roman" panose="02020603050405020304" pitchFamily="18" charset="0"/>
              </a:rPr>
              <a:t>Deep Learning Final Project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3373DE-FA52-4BCA-9536-063C330F553E}"/>
              </a:ext>
            </a:extLst>
          </p:cNvPr>
          <p:cNvSpPr txBox="1"/>
          <p:nvPr/>
        </p:nvSpPr>
        <p:spPr>
          <a:xfrm>
            <a:off x="248365" y="3733186"/>
            <a:ext cx="11695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320E3A-D3E3-4FD6-9063-79B77139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9" name="副標題 4">
            <a:extLst>
              <a:ext uri="{FF2B5EF4-FFF2-40B4-BE49-F238E27FC236}">
                <a16:creationId xmlns:a16="http://schemas.microsoft.com/office/drawing/2014/main" id="{3D9C471B-2CC1-43DD-A4EC-EAE6AD2F9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365" y="4999839"/>
            <a:ext cx="10649790" cy="153160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2023/06/14</a:t>
            </a:r>
          </a:p>
          <a:p>
            <a:pPr algn="l">
              <a:lnSpc>
                <a:spcPct val="100000"/>
              </a:lnSpc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lvl="1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R26111010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黃韋晧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RE6111040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楊淳先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RE6111032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曾以諾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NN6114027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陳皙蔆</a:t>
            </a:r>
            <a:endParaRPr lang="en-US" altLang="zh-TW" dirty="0">
              <a:solidFill>
                <a:schemeClr val="bg2">
                  <a:lumMod val="1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374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9132D0-DB89-34C4-FA70-17D96E9A61E4}"/>
              </a:ext>
            </a:extLst>
          </p:cNvPr>
          <p:cNvSpPr txBox="1"/>
          <p:nvPr/>
        </p:nvSpPr>
        <p:spPr>
          <a:xfrm>
            <a:off x="148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Models, NIPS 2020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CB304A-236B-0C03-A13C-4D7511E0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258" y="3429000"/>
            <a:ext cx="9277854" cy="159189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Diffusion Model ( DDPM )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6278E7-7C06-7C5A-D4E8-E522FF1A06A0}"/>
              </a:ext>
            </a:extLst>
          </p:cNvPr>
          <p:cNvSpPr txBox="1"/>
          <p:nvPr/>
        </p:nvSpPr>
        <p:spPr>
          <a:xfrm>
            <a:off x="3787806" y="2967335"/>
            <a:ext cx="4822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Artificially designed noise adder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1F75156-6939-F320-6F3A-5536A6C24736}"/>
              </a:ext>
            </a:extLst>
          </p:cNvPr>
          <p:cNvSpPr txBox="1"/>
          <p:nvPr/>
        </p:nvSpPr>
        <p:spPr>
          <a:xfrm>
            <a:off x="3787806" y="5153214"/>
            <a:ext cx="4822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Denoiser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3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11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71A429-CD00-494B-A9BB-AB6C8679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74" y="2537521"/>
            <a:ext cx="7691437" cy="41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8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12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51A44-2CAE-8D5A-5011-5C4C1B4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Diffusion Model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Pretrained on Normal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F8DD182-5769-3075-A56C-87342C477F4D}"/>
              </a:ext>
            </a:extLst>
          </p:cNvPr>
          <p:cNvGrpSpPr/>
          <p:nvPr/>
        </p:nvGrpSpPr>
        <p:grpSpPr>
          <a:xfrm>
            <a:off x="2283279" y="3752397"/>
            <a:ext cx="8969828" cy="2438400"/>
            <a:chOff x="1426028" y="3752397"/>
            <a:chExt cx="8969828" cy="2438400"/>
          </a:xfrm>
        </p:grpSpPr>
        <p:pic>
          <p:nvPicPr>
            <p:cNvPr id="6" name="圖片 5" descr="一張含有 雲, 霧, 灰色, 陰天 的圖片&#10;&#10;自動產生的描述">
              <a:extLst>
                <a:ext uri="{FF2B5EF4-FFF2-40B4-BE49-F238E27FC236}">
                  <a16:creationId xmlns:a16="http://schemas.microsoft.com/office/drawing/2014/main" id="{CEAC30D1-79B0-D8CB-9E92-8B190E506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28" y="3752397"/>
              <a:ext cx="2438400" cy="2438400"/>
            </a:xfrm>
            <a:prstGeom prst="rect">
              <a:avLst/>
            </a:prstGeom>
          </p:spPr>
        </p:pic>
        <p:pic>
          <p:nvPicPr>
            <p:cNvPr id="8" name="圖片 7" descr="一張含有 灰色 的圖片&#10;&#10;自動產生的描述">
              <a:extLst>
                <a:ext uri="{FF2B5EF4-FFF2-40B4-BE49-F238E27FC236}">
                  <a16:creationId xmlns:a16="http://schemas.microsoft.com/office/drawing/2014/main" id="{2053BF13-4A2C-F821-8DBA-05C7C1D37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7456" y="3752397"/>
              <a:ext cx="2438400" cy="2438400"/>
            </a:xfrm>
            <a:prstGeom prst="rect">
              <a:avLst/>
            </a:prstGeom>
          </p:spPr>
        </p:pic>
        <p:pic>
          <p:nvPicPr>
            <p:cNvPr id="10" name="圖片 9" descr="一張含有 樣式, 鮮豔, 紫丁香, 紫色 的圖片&#10;&#10;自動產生的描述">
              <a:extLst>
                <a:ext uri="{FF2B5EF4-FFF2-40B4-BE49-F238E27FC236}">
                  <a16:creationId xmlns:a16="http://schemas.microsoft.com/office/drawing/2014/main" id="{900D9D96-D183-81F1-2FA8-D8A9529A8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742" y="3752397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830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13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51A44-2CAE-8D5A-5011-5C4C1B4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Setting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0.0005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Batch Size = 16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Epochs=5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62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71A429-CD00-494B-A9BB-AB6C8679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74" y="2537521"/>
            <a:ext cx="7691437" cy="41839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4BDFAA-5A65-1A2A-DDF8-3431C9823FE3}"/>
              </a:ext>
            </a:extLst>
          </p:cNvPr>
          <p:cNvSpPr/>
          <p:nvPr/>
        </p:nvSpPr>
        <p:spPr>
          <a:xfrm>
            <a:off x="2922474" y="3929973"/>
            <a:ext cx="7925140" cy="27915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29B9D6-B8A0-3E81-2196-5502BCD65828}"/>
              </a:ext>
            </a:extLst>
          </p:cNvPr>
          <p:cNvSpPr/>
          <p:nvPr/>
        </p:nvSpPr>
        <p:spPr>
          <a:xfrm>
            <a:off x="3112851" y="2537521"/>
            <a:ext cx="7691437" cy="16259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13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15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51A44-2CAE-8D5A-5011-5C4C1B4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Denoised / Noised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E63C8C89-A8B8-902F-10A0-1CFE03BE296C}"/>
              </a:ext>
            </a:extLst>
          </p:cNvPr>
          <p:cNvGrpSpPr/>
          <p:nvPr/>
        </p:nvGrpSpPr>
        <p:grpSpPr>
          <a:xfrm>
            <a:off x="15718621" y="897057"/>
            <a:ext cx="5178356" cy="5019511"/>
            <a:chOff x="3549272" y="325794"/>
            <a:chExt cx="7863856" cy="7622633"/>
          </a:xfrm>
        </p:grpSpPr>
        <p:pic>
          <p:nvPicPr>
            <p:cNvPr id="15" name="圖片 14" descr="一張含有 文字, 螢幕擷取畫面, 陳列, 軟體 的圖片&#10;&#10;自動產生的描述">
              <a:extLst>
                <a:ext uri="{FF2B5EF4-FFF2-40B4-BE49-F238E27FC236}">
                  <a16:creationId xmlns:a16="http://schemas.microsoft.com/office/drawing/2014/main" id="{925C575F-7005-ADE1-6A7A-89803B79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200" y="325794"/>
              <a:ext cx="3931928" cy="38222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B668D447-CBB2-4DB9-FD40-2D9E464B6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200" y="4126227"/>
              <a:ext cx="3931928" cy="3822200"/>
            </a:xfrm>
            <a:prstGeom prst="rect">
              <a:avLst/>
            </a:prstGeom>
          </p:spPr>
        </p:pic>
        <p:pic>
          <p:nvPicPr>
            <p:cNvPr id="19" name="圖片 18" descr="一張含有 文字, 兒童藝術, 鮮豔, 螢幕擷取畫面 的圖片&#10;&#10;自動產生的描述">
              <a:extLst>
                <a:ext uri="{FF2B5EF4-FFF2-40B4-BE49-F238E27FC236}">
                  <a16:creationId xmlns:a16="http://schemas.microsoft.com/office/drawing/2014/main" id="{8390C135-F2B2-5128-3F80-013EDF5FD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719" y="325794"/>
              <a:ext cx="3931928" cy="3822200"/>
            </a:xfrm>
            <a:prstGeom prst="rect">
              <a:avLst/>
            </a:prstGeom>
          </p:spPr>
        </p:pic>
        <p:pic>
          <p:nvPicPr>
            <p:cNvPr id="21" name="圖片 20" descr="一張含有 文字, 螢幕擷取畫面, 地圖 的圖片&#10;&#10;自動產生的描述">
              <a:extLst>
                <a:ext uri="{FF2B5EF4-FFF2-40B4-BE49-F238E27FC236}">
                  <a16:creationId xmlns:a16="http://schemas.microsoft.com/office/drawing/2014/main" id="{A9552490-7142-E798-8FD9-FF60CBF6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272" y="4068466"/>
              <a:ext cx="3931928" cy="38222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11A1112-2AD5-FA44-6306-E0D698DAA9D2}"/>
              </a:ext>
            </a:extLst>
          </p:cNvPr>
          <p:cNvGrpSpPr/>
          <p:nvPr/>
        </p:nvGrpSpPr>
        <p:grpSpPr>
          <a:xfrm>
            <a:off x="5750027" y="1322237"/>
            <a:ext cx="5097587" cy="5034113"/>
            <a:chOff x="1967126" y="833817"/>
            <a:chExt cx="5097587" cy="5034113"/>
          </a:xfrm>
        </p:grpSpPr>
        <p:pic>
          <p:nvPicPr>
            <p:cNvPr id="6" name="圖片 5" descr="一張含有 雲, 油畫 的圖片&#10;&#10;自動產生的描述">
              <a:extLst>
                <a:ext uri="{FF2B5EF4-FFF2-40B4-BE49-F238E27FC236}">
                  <a16:creationId xmlns:a16="http://schemas.microsoft.com/office/drawing/2014/main" id="{DBEF04DD-BD69-4699-D2F0-D8736B1A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126" y="3425524"/>
              <a:ext cx="2438400" cy="2438400"/>
            </a:xfrm>
            <a:prstGeom prst="rect">
              <a:avLst/>
            </a:prstGeom>
          </p:spPr>
        </p:pic>
        <p:pic>
          <p:nvPicPr>
            <p:cNvPr id="8" name="圖片 7" descr="一張含有 油畫 的圖片&#10;&#10;自動產生的描述">
              <a:extLst>
                <a:ext uri="{FF2B5EF4-FFF2-40B4-BE49-F238E27FC236}">
                  <a16:creationId xmlns:a16="http://schemas.microsoft.com/office/drawing/2014/main" id="{73A5D83D-F1CC-6025-7372-DAF8D337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126" y="833817"/>
              <a:ext cx="2438400" cy="2438400"/>
            </a:xfrm>
            <a:prstGeom prst="rect">
              <a:avLst/>
            </a:prstGeom>
          </p:spPr>
        </p:pic>
        <p:pic>
          <p:nvPicPr>
            <p:cNvPr id="10" name="圖片 9" descr="一張含有 飛行, 螢幕擷取畫面, 戶外, 飛機 的圖片&#10;&#10;自動產生的描述">
              <a:extLst>
                <a:ext uri="{FF2B5EF4-FFF2-40B4-BE49-F238E27FC236}">
                  <a16:creationId xmlns:a16="http://schemas.microsoft.com/office/drawing/2014/main" id="{287A52FC-9919-AF78-2C3E-7796055B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4095" y="833817"/>
              <a:ext cx="2438400" cy="2438400"/>
            </a:xfrm>
            <a:prstGeom prst="rect">
              <a:avLst/>
            </a:prstGeom>
          </p:spPr>
        </p:pic>
        <p:pic>
          <p:nvPicPr>
            <p:cNvPr id="12" name="圖片 11" descr="一張含有 螢幕擷取畫面, 天空 的圖片&#10;&#10;自動產生的描述">
              <a:extLst>
                <a:ext uri="{FF2B5EF4-FFF2-40B4-BE49-F238E27FC236}">
                  <a16:creationId xmlns:a16="http://schemas.microsoft.com/office/drawing/2014/main" id="{0D0B5DF5-2A02-BDE6-84DA-08DCE9EC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313" y="342953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299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71A429-CD00-494B-A9BB-AB6C8679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74" y="2537521"/>
            <a:ext cx="7691437" cy="418395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4BDFAA-5A65-1A2A-DDF8-3431C9823FE3}"/>
              </a:ext>
            </a:extLst>
          </p:cNvPr>
          <p:cNvSpPr/>
          <p:nvPr/>
        </p:nvSpPr>
        <p:spPr>
          <a:xfrm>
            <a:off x="2922474" y="2537522"/>
            <a:ext cx="7925140" cy="26297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29B9D6-B8A0-3E81-2196-5502BCD65828}"/>
              </a:ext>
            </a:extLst>
          </p:cNvPr>
          <p:cNvSpPr/>
          <p:nvPr/>
        </p:nvSpPr>
        <p:spPr>
          <a:xfrm>
            <a:off x="2922473" y="5167312"/>
            <a:ext cx="7691437" cy="1554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150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17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51A44-2CAE-8D5A-5011-5C4C1B4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SemanticDiffGAN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Denoised / Noised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65AC8ED-9613-0A85-35CE-212B130CD961}"/>
              </a:ext>
            </a:extLst>
          </p:cNvPr>
          <p:cNvGrpSpPr/>
          <p:nvPr/>
        </p:nvGrpSpPr>
        <p:grpSpPr>
          <a:xfrm>
            <a:off x="5768329" y="1679855"/>
            <a:ext cx="5178356" cy="4813020"/>
            <a:chOff x="1344386" y="365125"/>
            <a:chExt cx="8324037" cy="7736772"/>
          </a:xfrm>
        </p:grpSpPr>
        <p:pic>
          <p:nvPicPr>
            <p:cNvPr id="6" name="圖片 5" descr="一張含有 樣式, 螢幕擷取畫面, 鮮豔, 紫丁香 的圖片&#10;&#10;自動產生的描述">
              <a:extLst>
                <a:ext uri="{FF2B5EF4-FFF2-40B4-BE49-F238E27FC236}">
                  <a16:creationId xmlns:a16="http://schemas.microsoft.com/office/drawing/2014/main" id="{F86AE250-CA7F-2F39-A282-1E453E49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495" y="4279697"/>
              <a:ext cx="3931928" cy="38222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9CE64A9-A396-9517-52F0-526C8B4C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495" y="383016"/>
              <a:ext cx="3931928" cy="3822200"/>
            </a:xfrm>
            <a:prstGeom prst="rect">
              <a:avLst/>
            </a:prstGeom>
          </p:spPr>
        </p:pic>
        <p:pic>
          <p:nvPicPr>
            <p:cNvPr id="10" name="圖片 9" descr="一張含有 螢幕擷取畫面, 文字 的圖片&#10;&#10;自動產生的描述">
              <a:extLst>
                <a:ext uri="{FF2B5EF4-FFF2-40B4-BE49-F238E27FC236}">
                  <a16:creationId xmlns:a16="http://schemas.microsoft.com/office/drawing/2014/main" id="{33BD49A9-0E43-71E8-D3C4-C55FF0DA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386" y="365125"/>
              <a:ext cx="3931928" cy="3822200"/>
            </a:xfrm>
            <a:prstGeom prst="rect">
              <a:avLst/>
            </a:prstGeom>
          </p:spPr>
        </p:pic>
        <p:pic>
          <p:nvPicPr>
            <p:cNvPr id="12" name="圖片 11" descr="一張含有 螢幕擷取畫面, 文字, Rectangle 的圖片&#10;&#10;自動產生的描述">
              <a:extLst>
                <a:ext uri="{FF2B5EF4-FFF2-40B4-BE49-F238E27FC236}">
                  <a16:creationId xmlns:a16="http://schemas.microsoft.com/office/drawing/2014/main" id="{C0E0D1E2-6A93-7586-77E3-89EF807DB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386" y="4279697"/>
              <a:ext cx="3931928" cy="382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98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18</a:t>
            </a:fld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C51A44-2CAE-8D5A-5011-5C4C1B4C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8476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Fail Cases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Denoised Anomaly / Noised</a:t>
            </a:r>
            <a:endParaRPr lang="en-US" altLang="zh-TW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C3A5E530-480D-365D-46CE-069E9F929277}"/>
              </a:ext>
            </a:extLst>
          </p:cNvPr>
          <p:cNvGrpSpPr/>
          <p:nvPr/>
        </p:nvGrpSpPr>
        <p:grpSpPr>
          <a:xfrm>
            <a:off x="3039033" y="3586843"/>
            <a:ext cx="6113934" cy="2769507"/>
            <a:chOff x="2641314" y="3586843"/>
            <a:chExt cx="5382986" cy="2438400"/>
          </a:xfrm>
        </p:grpSpPr>
        <p:pic>
          <p:nvPicPr>
            <p:cNvPr id="7" name="圖片 6" descr="一張含有 油畫, 藝術, 現代藝術, 美術漆 的圖片&#10;&#10;自動產生的描述">
              <a:extLst>
                <a:ext uri="{FF2B5EF4-FFF2-40B4-BE49-F238E27FC236}">
                  <a16:creationId xmlns:a16="http://schemas.microsoft.com/office/drawing/2014/main" id="{6FB95D25-46A3-204F-AB34-A4D878CA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1314" y="3586843"/>
              <a:ext cx="2438400" cy="2438400"/>
            </a:xfrm>
            <a:prstGeom prst="rect">
              <a:avLst/>
            </a:prstGeom>
          </p:spPr>
        </p:pic>
        <p:pic>
          <p:nvPicPr>
            <p:cNvPr id="11" name="圖片 10" descr="一張含有 藝術, 鮮豔, 螢幕擷取畫面, 兒童藝術 的圖片&#10;&#10;自動產生的描述">
              <a:extLst>
                <a:ext uri="{FF2B5EF4-FFF2-40B4-BE49-F238E27FC236}">
                  <a16:creationId xmlns:a16="http://schemas.microsoft.com/office/drawing/2014/main" id="{F2A37082-0637-5316-80B7-5099F114C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900" y="3586843"/>
              <a:ext cx="2438400" cy="2438400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0B4378-C544-9D7B-6B7F-0D7943E2780D}"/>
              </a:ext>
            </a:extLst>
          </p:cNvPr>
          <p:cNvSpPr txBox="1"/>
          <p:nvPr/>
        </p:nvSpPr>
        <p:spPr>
          <a:xfrm>
            <a:off x="7767742" y="998190"/>
            <a:ext cx="35860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Strategy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7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33CC210-8F85-4998-AA7A-6D7EE68361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65" y="938615"/>
            <a:ext cx="11695269" cy="2794571"/>
          </a:xfrm>
        </p:spPr>
        <p:txBody>
          <a:bodyPr>
            <a:normAutofit/>
          </a:bodyPr>
          <a:lstStyle/>
          <a:p>
            <a:r>
              <a:rPr lang="en-US" altLang="zh-TW" sz="6600" b="1" dirty="0">
                <a:latin typeface="Times New Roman" panose="02020603050405020304" pitchFamily="18" charset="0"/>
              </a:rPr>
              <a:t>THE</a:t>
            </a:r>
            <a:r>
              <a:rPr lang="zh-TW" altLang="en-US" sz="6600" b="1" dirty="0">
                <a:latin typeface="Times New Roman" panose="02020603050405020304" pitchFamily="18" charset="0"/>
              </a:rPr>
              <a:t> </a:t>
            </a:r>
            <a:r>
              <a:rPr lang="en-US" altLang="zh-TW" sz="6600" b="1" dirty="0">
                <a:latin typeface="Times New Roman" panose="02020603050405020304" pitchFamily="18" charset="0"/>
              </a:rPr>
              <a:t>END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3373DE-FA52-4BCA-9536-063C330F553E}"/>
              </a:ext>
            </a:extLst>
          </p:cNvPr>
          <p:cNvSpPr txBox="1"/>
          <p:nvPr/>
        </p:nvSpPr>
        <p:spPr>
          <a:xfrm>
            <a:off x="248365" y="3733186"/>
            <a:ext cx="11695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2D2E2D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Thank you for listening</a:t>
            </a:r>
            <a:endParaRPr lang="zh-TW" altLang="en-US" sz="2400" i="1" dirty="0">
              <a:solidFill>
                <a:srgbClr val="2D2E2D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320E3A-D3E3-4FD6-9063-79B77139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2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4598409" cy="5466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FCB07-9930-48F8-B820-464D10D3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2</a:t>
            </a:fld>
            <a:endParaRPr lang="zh-TW" alt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節縮放 5">
                <a:extLst>
                  <a:ext uri="{FF2B5EF4-FFF2-40B4-BE49-F238E27FC236}">
                    <a16:creationId xmlns:a16="http://schemas.microsoft.com/office/drawing/2014/main" id="{B2F954BB-022D-9583-B254-950AF1B675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2518459"/>
                  </p:ext>
                </p:extLst>
              </p:nvPr>
            </p:nvGraphicFramePr>
            <p:xfrm>
              <a:off x="6755399" y="1666742"/>
              <a:ext cx="1986301" cy="1117294"/>
            </p:xfrm>
            <a:graphic>
              <a:graphicData uri="http://schemas.microsoft.com/office/powerpoint/2016/sectionzoom">
                <psez:sectionZm>
                  <psez:sectionZmObj sectionId="{1589B37D-5EC4-4997-A0CC-3EAD36175BEE}">
                    <psez:zmPr id="{6BA640A5-6B37-41CB-BAC8-8F7E2366423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6301" cy="11172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節縮放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2F954BB-022D-9583-B254-950AF1B675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399" y="1666742"/>
                <a:ext cx="1986301" cy="11172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節縮放 7">
                <a:extLst>
                  <a:ext uri="{FF2B5EF4-FFF2-40B4-BE49-F238E27FC236}">
                    <a16:creationId xmlns:a16="http://schemas.microsoft.com/office/drawing/2014/main" id="{986333A8-12FD-B124-A7BA-C950F12280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1907684"/>
                  </p:ext>
                </p:extLst>
              </p:nvPr>
            </p:nvGraphicFramePr>
            <p:xfrm>
              <a:off x="8937034" y="2225388"/>
              <a:ext cx="1986303" cy="1117295"/>
            </p:xfrm>
            <a:graphic>
              <a:graphicData uri="http://schemas.microsoft.com/office/powerpoint/2016/sectionzoom">
                <psez:sectionZm>
                  <psez:sectionZmObj sectionId="{7E678A0D-34FE-45C2-A2C4-4F5F2FDDEF8A}">
                    <psez:zmPr id="{80990B50-A825-4B96-900E-488BDB3B1B7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6303" cy="11172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節縮放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86333A8-12FD-B124-A7BA-C950F12280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7034" y="2225388"/>
                <a:ext cx="1986303" cy="11172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節縮放 11">
                <a:extLst>
                  <a:ext uri="{FF2B5EF4-FFF2-40B4-BE49-F238E27FC236}">
                    <a16:creationId xmlns:a16="http://schemas.microsoft.com/office/drawing/2014/main" id="{807144F3-2EF4-F585-DD39-C68EEF5465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456171"/>
                  </p:ext>
                </p:extLst>
              </p:nvPr>
            </p:nvGraphicFramePr>
            <p:xfrm>
              <a:off x="6755393" y="3053971"/>
              <a:ext cx="1986307" cy="1117298"/>
            </p:xfrm>
            <a:graphic>
              <a:graphicData uri="http://schemas.microsoft.com/office/powerpoint/2016/sectionzoom">
                <psez:sectionZm>
                  <psez:sectionZmObj sectionId="{393ECE32-DEEC-4CB9-95AA-3942F9ED56BE}">
                    <psez:zmPr id="{DBEA0A98-CC1C-495F-AED7-FFCB390A6CE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6307" cy="111729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節縮放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07144F3-2EF4-F585-DD39-C68EEF5465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5393" y="3053971"/>
                <a:ext cx="1986307" cy="111729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3D8F3FEE-4EB1-A9FE-170E-C61EEA2AF614}"/>
              </a:ext>
            </a:extLst>
          </p:cNvPr>
          <p:cNvSpPr txBox="1">
            <a:spLocks/>
          </p:cNvSpPr>
          <p:nvPr/>
        </p:nvSpPr>
        <p:spPr>
          <a:xfrm>
            <a:off x="838200" y="2237362"/>
            <a:ext cx="4598409" cy="546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21687EE1-A022-DCE2-EC11-142E6EE3D0C0}"/>
              </a:ext>
            </a:extLst>
          </p:cNvPr>
          <p:cNvSpPr txBox="1">
            <a:spLocks/>
          </p:cNvSpPr>
          <p:nvPr/>
        </p:nvSpPr>
        <p:spPr>
          <a:xfrm>
            <a:off x="838200" y="2784036"/>
            <a:ext cx="5440052" cy="546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89EF898-3F0E-AF88-7D92-C9CE1103011A}"/>
              </a:ext>
            </a:extLst>
          </p:cNvPr>
          <p:cNvSpPr txBox="1">
            <a:spLocks/>
          </p:cNvSpPr>
          <p:nvPr/>
        </p:nvSpPr>
        <p:spPr>
          <a:xfrm>
            <a:off x="838199" y="3330707"/>
            <a:ext cx="4598409" cy="546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節縮放 10">
                <a:extLst>
                  <a:ext uri="{FF2B5EF4-FFF2-40B4-BE49-F238E27FC236}">
                    <a16:creationId xmlns:a16="http://schemas.microsoft.com/office/drawing/2014/main" id="{42F0E3F0-F718-45CA-A044-E3604684A1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6130182"/>
                  </p:ext>
                </p:extLst>
              </p:nvPr>
            </p:nvGraphicFramePr>
            <p:xfrm>
              <a:off x="8935945" y="3659818"/>
              <a:ext cx="1987392" cy="1117907"/>
            </p:xfrm>
            <a:graphic>
              <a:graphicData uri="http://schemas.microsoft.com/office/powerpoint/2016/sectionzoom">
                <psez:sectionZm>
                  <psez:sectionZmObj sectionId="{A861C974-1B6E-4BB9-8F36-012A39096B0C}">
                    <psez:zmPr id="{09AB39BC-3F4E-4E6A-BF5A-BF4696B7A09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7392" cy="11179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節縮放 10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2F0E3F0-F718-45CA-A044-E3604684A1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35945" y="3659818"/>
                <a:ext cx="1987392" cy="11179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6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Motivation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Unavailability of  pixel-wise annotated ground truth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Bias to the human annotators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Weakly supervised anomaly detection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10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6" y="1690688"/>
            <a:ext cx="10009414" cy="43345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SNN vs. ANN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(CNN)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3</a:t>
            </a:fld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27D28FD-734C-D520-7C31-EDB4B3ABDC68}"/>
              </a:ext>
            </a:extLst>
          </p:cNvPr>
          <p:cNvGrpSpPr/>
          <p:nvPr/>
        </p:nvGrpSpPr>
        <p:grpSpPr>
          <a:xfrm>
            <a:off x="2674620" y="2791246"/>
            <a:ext cx="7352925" cy="3766074"/>
            <a:chOff x="2400980" y="2433637"/>
            <a:chExt cx="8015186" cy="4105275"/>
          </a:xfrm>
        </p:grpSpPr>
        <p:pic>
          <p:nvPicPr>
            <p:cNvPr id="10" name="Picture 2" descr="Frontiers | BSNN: Towards faster and better conversion of artificial neural  networks to spiking neural networks with bistable neurons">
              <a:extLst>
                <a:ext uri="{FF2B5EF4-FFF2-40B4-BE49-F238E27FC236}">
                  <a16:creationId xmlns:a16="http://schemas.microsoft.com/office/drawing/2014/main" id="{B6A6B7A1-5015-35AC-18DE-D915C1935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980" y="2433637"/>
              <a:ext cx="7896225" cy="410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86A3149-EFFA-13AD-7EC9-701206F88D45}"/>
                </a:ext>
              </a:extLst>
            </p:cNvPr>
            <p:cNvSpPr/>
            <p:nvPr/>
          </p:nvSpPr>
          <p:spPr>
            <a:xfrm>
              <a:off x="4531833" y="4073524"/>
              <a:ext cx="4570892" cy="74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C6D83E6-28E3-241B-12C8-83FDA87094E6}"/>
                </a:ext>
              </a:extLst>
            </p:cNvPr>
            <p:cNvSpPr/>
            <p:nvPr/>
          </p:nvSpPr>
          <p:spPr>
            <a:xfrm>
              <a:off x="9702799" y="3698873"/>
              <a:ext cx="713367" cy="1468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81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Goal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models on anomaly detection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2479CB5-2ADD-5BFC-BCD6-98D78C489EAC}"/>
              </a:ext>
            </a:extLst>
          </p:cNvPr>
          <p:cNvGraphicFramePr>
            <a:graphicFrameLocks noGrp="1"/>
          </p:cNvGraphicFramePr>
          <p:nvPr/>
        </p:nvGraphicFramePr>
        <p:xfrm>
          <a:off x="2464294" y="3494376"/>
          <a:ext cx="8128000" cy="2029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2833">
                  <a:extLst>
                    <a:ext uri="{9D8B030D-6E8A-4147-A177-3AD203B41FA5}">
                      <a16:colId xmlns:a16="http://schemas.microsoft.com/office/drawing/2014/main" val="3157680837"/>
                    </a:ext>
                  </a:extLst>
                </a:gridCol>
                <a:gridCol w="6445167">
                  <a:extLst>
                    <a:ext uri="{9D8B030D-6E8A-4147-A177-3AD203B41FA5}">
                      <a16:colId xmlns:a16="http://schemas.microsoft.com/office/drawing/2014/main" val="2911816450"/>
                    </a:ext>
                  </a:extLst>
                </a:gridCol>
              </a:tblGrid>
              <a:tr h="7248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Approach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 &amp; Autoencoder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018833"/>
                  </a:ext>
                </a:extLst>
              </a:tr>
              <a:tr h="13048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Shortage</a:t>
                      </a:r>
                      <a:endParaRPr lang="zh-TW" alt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Complicated to train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 to preserve fine details in the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2402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54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Dataset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5</a:t>
            </a:fld>
            <a:endParaRPr lang="zh-TW" altLang="en-US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800991B-0AA8-D931-B101-43B018A2B3ED}"/>
              </a:ext>
            </a:extLst>
          </p:cNvPr>
          <p:cNvGraphicFramePr>
            <a:graphicFrameLocks noGrp="1"/>
          </p:cNvGraphicFramePr>
          <p:nvPr/>
        </p:nvGraphicFramePr>
        <p:xfrm>
          <a:off x="554180" y="3109119"/>
          <a:ext cx="5975927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0546">
                  <a:extLst>
                    <a:ext uri="{9D8B030D-6E8A-4147-A177-3AD203B41FA5}">
                      <a16:colId xmlns:a16="http://schemas.microsoft.com/office/drawing/2014/main" val="2334391554"/>
                    </a:ext>
                  </a:extLst>
                </a:gridCol>
                <a:gridCol w="3805381">
                  <a:extLst>
                    <a:ext uri="{9D8B030D-6E8A-4147-A177-3AD203B41FA5}">
                      <a16:colId xmlns:a16="http://schemas.microsoft.com/office/drawing/2014/main" val="4231693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i="0" dirty="0">
                          <a:solidFill>
                            <a:srgbClr val="20212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Marble Surface Anomaly Detection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23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Crack, Dot, Joint And Good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55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Train set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2249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154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Test set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688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791755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30DC4523-7986-0E9A-BF5D-5639DEC68FDE}"/>
              </a:ext>
            </a:extLst>
          </p:cNvPr>
          <p:cNvSpPr txBox="1"/>
          <p:nvPr/>
        </p:nvSpPr>
        <p:spPr>
          <a:xfrm>
            <a:off x="8402121" y="5815833"/>
            <a:ext cx="2038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Crack, Dot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Joint, Good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379A74-C463-5F2B-9B49-82E5FD18C7A8}"/>
              </a:ext>
            </a:extLst>
          </p:cNvPr>
          <p:cNvGrpSpPr/>
          <p:nvPr/>
        </p:nvGrpSpPr>
        <p:grpSpPr>
          <a:xfrm>
            <a:off x="6825920" y="616527"/>
            <a:ext cx="5034065" cy="5044169"/>
            <a:chOff x="332014" y="1664534"/>
            <a:chExt cx="5034065" cy="504416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FB2057-60A4-5CD1-7FA6-2C7E46E96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14" y="169068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437FB37-9A29-D9BB-C682-2D3620606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679" y="166453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228D85F-CECE-D184-D35D-D3C528552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679" y="427030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6038402-5ECB-7204-FA97-F8D68073B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015" y="427030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F200E3-9B40-5F6E-1930-411BFC925A4B}"/>
              </a:ext>
            </a:extLst>
          </p:cNvPr>
          <p:cNvSpPr txBox="1"/>
          <p:nvPr/>
        </p:nvSpPr>
        <p:spPr>
          <a:xfrm>
            <a:off x="1480" y="6488668"/>
            <a:ext cx="8745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https://www.kaggle.com/datasets/wardaddy24/marble-surface-anomaly-detection-2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53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9132D0-DB89-34C4-FA70-17D96E9A61E4}"/>
              </a:ext>
            </a:extLst>
          </p:cNvPr>
          <p:cNvSpPr txBox="1"/>
          <p:nvPr/>
        </p:nvSpPr>
        <p:spPr>
          <a:xfrm>
            <a:off x="148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 Diffusion Probabilistic Models, NIPS 2020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CB304A-236B-0C03-A13C-4D7511E08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66" y="3575416"/>
            <a:ext cx="9277854" cy="15918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993FC3-D96C-547B-74BC-D9289F64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304" y="2970148"/>
            <a:ext cx="8563583" cy="7887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760D9E2-7454-77D8-F8E0-BA4F88442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131" y="5328222"/>
            <a:ext cx="6857775" cy="73844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Diffusion Model ( DDPM )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Forward </a:t>
            </a:r>
          </a:p>
        </p:txBody>
      </p:sp>
    </p:spTree>
    <p:extLst>
      <p:ext uri="{BB962C8B-B14F-4D97-AF65-F5344CB8AC3E}">
        <p14:creationId xmlns:p14="http://schemas.microsoft.com/office/powerpoint/2010/main" val="1085336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Another noise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60CC2E-5790-4AA8-93A1-CC04E3012C07}"/>
              </a:ext>
            </a:extLst>
          </p:cNvPr>
          <p:cNvSpPr txBox="1"/>
          <p:nvPr/>
        </p:nvSpPr>
        <p:spPr>
          <a:xfrm>
            <a:off x="1479" y="6488668"/>
            <a:ext cx="100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with Denoising Diffusion Probabilistic Models using Simplex Noise, CVPR 2022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6.googleusercontent.com/4DlyJGx3oKXEX5TVL08SZLsSJCZvD3WhJDWt-34SlZz32xukeMc4gyGO-fdWFHr7zgYR3_P4uhN_iq1RyaflJrOYKXhT0BpeN7ygUrPShifrna3zQxym7pAep1zWdbMNGIw1igCaSzNAb6EUVItDEo2Cyw=s2048">
            <a:extLst>
              <a:ext uri="{FF2B5EF4-FFF2-40B4-BE49-F238E27FC236}">
                <a16:creationId xmlns:a16="http://schemas.microsoft.com/office/drawing/2014/main" id="{BDAD3EEB-B948-479B-9074-40094ED4A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47" y="3484997"/>
            <a:ext cx="10048875" cy="203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9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Generated Noise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60CC2E-5790-4AA8-93A1-CC04E3012C07}"/>
              </a:ext>
            </a:extLst>
          </p:cNvPr>
          <p:cNvSpPr txBox="1"/>
          <p:nvPr/>
        </p:nvSpPr>
        <p:spPr>
          <a:xfrm>
            <a:off x="1479" y="6488668"/>
            <a:ext cx="100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GAN-based Noise Model for Denoising Real Images, ACCV 2020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F1D38D-EAEC-4644-80BE-85DFC8C9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01" y="3162113"/>
            <a:ext cx="10993384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48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in SNN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8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4C5696E-234E-72FD-998D-F1E36372B96B}"/>
              </a:ext>
            </a:extLst>
          </p:cNvPr>
          <p:cNvGrpSpPr/>
          <p:nvPr/>
        </p:nvGrpSpPr>
        <p:grpSpPr>
          <a:xfrm>
            <a:off x="2172040" y="1945429"/>
            <a:ext cx="7847920" cy="4156179"/>
            <a:chOff x="295275" y="247650"/>
            <a:chExt cx="11534775" cy="610870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05403AB-9274-5C36-160E-D011E0878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0" t="3610" r="1157" b="11111"/>
            <a:stretch/>
          </p:blipFill>
          <p:spPr>
            <a:xfrm>
              <a:off x="295275" y="247650"/>
              <a:ext cx="11534775" cy="584835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9B2D30-CA96-0421-449C-C38B01DD9E8A}"/>
                </a:ext>
              </a:extLst>
            </p:cNvPr>
            <p:cNvSpPr/>
            <p:nvPr/>
          </p:nvSpPr>
          <p:spPr>
            <a:xfrm>
              <a:off x="8029574" y="5441950"/>
              <a:ext cx="332422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076" name="Picture 4" descr="Question Cat Sticker - Question Cat Coko Stickers">
            <a:extLst>
              <a:ext uri="{FF2B5EF4-FFF2-40B4-BE49-F238E27FC236}">
                <a16:creationId xmlns:a16="http://schemas.microsoft.com/office/drawing/2014/main" id="{C3A6EE12-CAFD-6768-1398-A051EA06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03650"/>
            <a:ext cx="26289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89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3A1C3-D925-473C-BA89-AD8CF92A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034DD-6F07-4A81-9649-6C8708DA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385" y="1690688"/>
            <a:ext cx="10515600" cy="4665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Generated Noise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68261-E9C3-4D81-8F67-50103CF5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11AD-11A7-47E0-8C20-5D73ABB7EA5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60CC2E-5790-4AA8-93A1-CC04E3012C07}"/>
              </a:ext>
            </a:extLst>
          </p:cNvPr>
          <p:cNvSpPr txBox="1"/>
          <p:nvPr/>
        </p:nvSpPr>
        <p:spPr>
          <a:xfrm>
            <a:off x="1479" y="6488668"/>
            <a:ext cx="10085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GAN-based Noise Model for Denoising Real Images, ACCV 2020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F1D38D-EAEC-4644-80BE-85DFC8C9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64" y="99519"/>
            <a:ext cx="7625336" cy="1856776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86EA22F3-21F5-AB69-408B-0A59E9C6FA5E}"/>
              </a:ext>
            </a:extLst>
          </p:cNvPr>
          <p:cNvGrpSpPr/>
          <p:nvPr/>
        </p:nvGrpSpPr>
        <p:grpSpPr>
          <a:xfrm>
            <a:off x="2352740" y="2448793"/>
            <a:ext cx="8498889" cy="3771032"/>
            <a:chOff x="0" y="1690435"/>
            <a:chExt cx="12192000" cy="540969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D20B742-D1B1-7011-0623-DE7FEC17F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90435"/>
              <a:ext cx="12192000" cy="282615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B12E1F0-F51B-3BEC-1416-CEF9B70C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842079"/>
              <a:ext cx="12192000" cy="2258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5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寬螢幕</PresentationFormat>
  <Paragraphs>127</Paragraphs>
  <Slides>19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Calibri</vt:lpstr>
      <vt:lpstr>標楷體</vt:lpstr>
      <vt:lpstr>Wingdings</vt:lpstr>
      <vt:lpstr>Times New Roman</vt:lpstr>
      <vt:lpstr>Calibri Light</vt:lpstr>
      <vt:lpstr>Arial</vt:lpstr>
      <vt:lpstr>Office 佈景主題</vt:lpstr>
      <vt:lpstr>Deep Learning Final Project</vt:lpstr>
      <vt:lpstr>Outline</vt:lpstr>
      <vt:lpstr>Introduction</vt:lpstr>
      <vt:lpstr>Introduction</vt:lpstr>
      <vt:lpstr>Introduction</vt:lpstr>
      <vt:lpstr>Related Work</vt:lpstr>
      <vt:lpstr>Related Work</vt:lpstr>
      <vt:lpstr>Related Work</vt:lpstr>
      <vt:lpstr>Related Work</vt:lpstr>
      <vt:lpstr>Related Work</vt:lpstr>
      <vt:lpstr>Proposed SemanticDiffGAN</vt:lpstr>
      <vt:lpstr>Experiment Result</vt:lpstr>
      <vt:lpstr>Experiment Result</vt:lpstr>
      <vt:lpstr>Proposed SemanticDiffGAN</vt:lpstr>
      <vt:lpstr>Experiment Result</vt:lpstr>
      <vt:lpstr>Proposed SemanticDiffGAN</vt:lpstr>
      <vt:lpstr>Experiment Result</vt:lpstr>
      <vt:lpstr>Experiment Result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2023-06-13T08:59:47Z</dcterms:created>
  <dcterms:modified xsi:type="dcterms:W3CDTF">2023-06-14T05:48:05Z</dcterms:modified>
</cp:coreProperties>
</file>